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8"/>
  </p:notesMasterIdLst>
  <p:handoutMasterIdLst>
    <p:handoutMasterId r:id="rId19"/>
  </p:handoutMasterIdLst>
  <p:sldIdLst>
    <p:sldId id="259" r:id="rId2"/>
    <p:sldId id="269" r:id="rId3"/>
    <p:sldId id="260" r:id="rId4"/>
    <p:sldId id="258" r:id="rId5"/>
    <p:sldId id="261" r:id="rId6"/>
    <p:sldId id="264" r:id="rId7"/>
    <p:sldId id="265" r:id="rId8"/>
    <p:sldId id="262" r:id="rId9"/>
    <p:sldId id="263" r:id="rId10"/>
    <p:sldId id="266" r:id="rId11"/>
    <p:sldId id="267" r:id="rId12"/>
    <p:sldId id="272" r:id="rId13"/>
    <p:sldId id="270" r:id="rId14"/>
    <p:sldId id="271" r:id="rId15"/>
    <p:sldId id="268" r:id="rId16"/>
    <p:sldId id="273" r:id="rId17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D64C6-3F70-498F-9CF6-B850A4D7B131}" v="1789" dt="2022-04-10T08:21:23.207"/>
    <p1510:client id="{315D7CBB-AA80-45D4-AFD4-658475BAFB7F}" v="25" dt="2022-04-10T08:30:56.956"/>
    <p1510:client id="{36534D30-6950-42AD-AA89-619206A35425}" v="83" dt="2022-04-10T09:26:45.774"/>
    <p1510:client id="{6BEF5BFC-2B82-48E7-B07B-B65C1497C352}" v="769" dt="2022-04-10T07:41:04.059"/>
    <p1510:client id="{6EB4A4EB-FDF7-4553-87AF-3DD21C9C1A19}" v="991" dt="2022-04-10T09:50:07.539"/>
    <p1510:client id="{B5EC9AB1-BEF8-40E7-9AB8-24453761B9AB}" v="884" dt="2022-04-10T09:50:12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5194F0-826B-4C16-ABA8-B5A6AEFC57A2}" type="datetime1">
              <a:rPr lang="tr-TR" smtClean="0"/>
              <a:t>10.04.2022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F1702B-1860-4B1A-9481-75C91A53A724}" type="datetime1">
              <a:rPr lang="tr-TR" smtClean="0"/>
              <a:t>10.04.2022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"/>
              <a:t>Asıl metin stillerini düzenlemek için tıklayın</a:t>
            </a:r>
            <a:endParaRPr lang="en-US"/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2F1702B-1860-4B1A-9481-75C91A53A724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86D5CD-F53C-40AA-8F25-6C53AFF44E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94F0B-4310-4D74-B4C1-A25B3C35B41D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FD0D6-E886-409E-87DC-B426E6B65EDA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1A96E-76B5-405F-85BF-5EDA1A31F1B0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65548-FCAF-4062-A2E1-85E71C4F50AF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30355B-A821-4845-AD42-C8920593C883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7" name="Metin Yer Tutucusu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8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9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1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8E63A0-0493-4EA0-952F-6F42371C4CCC}" type="datetime1">
              <a:rPr lang="tr-TR" smtClean="0"/>
              <a:t>10.04.2022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Resi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Resi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Başlık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9" name="Metin Yer Tutucusu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7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0" name="Resim Yer Tutucusu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1" name="Metin Yer Tutucusu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2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7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3" name="Resim Yer Tutucusu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4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5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7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26" name="Resim Yer Tutucusu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7" name="Metin Yer Tutucusu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9C8956-94D1-4BBA-9B52-660CBA29D8DC}" type="datetime1">
              <a:rPr lang="tr-TR" smtClean="0"/>
              <a:t>10.04.2022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94279-87DC-42EA-AB16-DACAD195CAA1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C7F80-B267-4500-A87A-452F8B026E67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CC002A-5637-417E-9D1D-6947E43A399E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2D73B-2964-46AC-9338-2AE4FA219D1C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Resi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55016-64D7-46E3-B4B2-826F86279EA8}" type="datetime1">
              <a:rPr lang="tr-TR" smtClean="0"/>
              <a:t>10.04.2022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B7DA0-A2BB-44D6-A136-E16900994766}" type="datetime1">
              <a:rPr lang="tr-TR" smtClean="0"/>
              <a:t>10.04.2022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FD3113-F805-4D12-8E00-12FFDEA7FD3E}" type="datetime1">
              <a:rPr lang="tr-TR" smtClean="0"/>
              <a:t>10.04.2022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FBDDD-E10C-472E-BD71-14B0FA22082A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AF201-0B2E-4204-9C71-D1D9A71E0027}" type="datetime1">
              <a:rPr lang="tr-TR" smtClean="0"/>
              <a:t>10.04.2022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7ABA5F8-DDC7-46D6-AA48-4BD8D4E78190}" type="datetime1">
              <a:rPr lang="tr-TR" smtClean="0"/>
              <a:t>10.04.2022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e.edu.au/connect/news/2021/12/facial-recognition-comes-for-cattle#:~:text=Published%2017%20December%202021,driven%20bovine%20facial%20identification%20syste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ja Cat - Mooo (Official Video)">
            <a:hlinkClick r:id="" action="ppaction://media"/>
            <a:extLst>
              <a:ext uri="{FF2B5EF4-FFF2-40B4-BE49-F238E27FC236}">
                <a16:creationId xmlns:a16="http://schemas.microsoft.com/office/drawing/2014/main" id="{B45F1272-7598-4E29-9CC3-768C02B52D5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1570.875"/>
                  <p14:fade out="2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5922742"/>
            <a:ext cx="406400" cy="406400"/>
          </a:xfrm>
          <a:prstGeom prst="rect">
            <a:avLst/>
          </a:prstGeom>
        </p:spPr>
      </p:pic>
      <p:pic>
        <p:nvPicPr>
          <p:cNvPr id="5" name="Resim 5" descr="metin, çayır, açık hava, inek içeren bir resim&#10;&#10;Açıklama otomatik olarak oluşturuldu">
            <a:extLst>
              <a:ext uri="{FF2B5EF4-FFF2-40B4-BE49-F238E27FC236}">
                <a16:creationId xmlns:a16="http://schemas.microsoft.com/office/drawing/2014/main" id="{4F0C3689-CA9A-CDC5-8AFF-2E55677BF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93886"/>
            <a:ext cx="12200964" cy="3864264"/>
          </a:xfrm>
          <a:prstGeom prst="rect">
            <a:avLst/>
          </a:prstGeom>
        </p:spPr>
      </p:pic>
      <p:pic>
        <p:nvPicPr>
          <p:cNvPr id="2052" name="Picture 4" descr="Et Balık Kurumu Türkiye Genelinde Franchising Veriyor – Bayilik Franchising">
            <a:extLst>
              <a:ext uri="{FF2B5EF4-FFF2-40B4-BE49-F238E27FC236}">
                <a16:creationId xmlns:a16="http://schemas.microsoft.com/office/drawing/2014/main" id="{C0E33BC0-4327-4860-BD9F-22949669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187" y="1496868"/>
            <a:ext cx="1213813" cy="93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t ve Süt Kurumu - Vikipedi">
            <a:extLst>
              <a:ext uri="{FF2B5EF4-FFF2-40B4-BE49-F238E27FC236}">
                <a16:creationId xmlns:a16="http://schemas.microsoft.com/office/drawing/2014/main" id="{4958B601-2E24-4C81-8735-C3549583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" y="1493886"/>
            <a:ext cx="1022836" cy="9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0243BE-D926-4C99-8162-D1259661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E07ED773-5F27-4FAE-8BAF-38887FD08B9E}"/>
              </a:ext>
            </a:extLst>
          </p:cNvPr>
          <p:cNvSpPr txBox="1">
            <a:spLocks/>
          </p:cNvSpPr>
          <p:nvPr/>
        </p:nvSpPr>
        <p:spPr>
          <a:xfrm>
            <a:off x="913795" y="76566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US" sz="3200">
                <a:latin typeface="Times New Roman"/>
                <a:cs typeface="Times New Roman"/>
              </a:rPr>
              <a:t>In our model, 4</a:t>
            </a:r>
            <a:r>
              <a:rPr lang="tr-TR" sz="3200">
                <a:latin typeface="Times New Roman"/>
                <a:cs typeface="Times New Roman"/>
              </a:rPr>
              <a:t> symptoms are </a:t>
            </a:r>
            <a:r>
              <a:rPr lang="en-US" sz="3200">
                <a:latin typeface="Times New Roman"/>
                <a:cs typeface="Times New Roman"/>
              </a:rPr>
              <a:t>checked</a:t>
            </a:r>
            <a:r>
              <a:rPr lang="tr-TR" sz="3200">
                <a:latin typeface="Times New Roman"/>
                <a:cs typeface="Times New Roman"/>
              </a:rPr>
              <a:t> from given images by using image processing and deep learning</a:t>
            </a:r>
            <a:r>
              <a:rPr lang="en-US" sz="3200">
                <a:latin typeface="Times New Roman"/>
                <a:cs typeface="Times New Roman"/>
              </a:rPr>
              <a:t>, which are:</a:t>
            </a:r>
            <a:endParaRPr lang="tr-TR" sz="3200">
              <a:latin typeface="Times New Roman"/>
              <a:cs typeface="Times New Roman"/>
            </a:endParaRPr>
          </a:p>
          <a:p>
            <a:pPr marL="719455" lvl="1" indent="-269875">
              <a:buFont typeface="Wingdings" panose="05000000000000000000" pitchFamily="2" charset="2"/>
              <a:buChar char="v"/>
            </a:pPr>
            <a:r>
              <a:rPr lang="tr-TR">
                <a:latin typeface="Times New Roman"/>
                <a:cs typeface="Times New Roman"/>
              </a:rPr>
              <a:t>Drooling</a:t>
            </a:r>
          </a:p>
          <a:p>
            <a:pPr marL="719455" lvl="1" indent="-269875">
              <a:buFont typeface="Wingdings" panose="05000000000000000000" pitchFamily="2" charset="2"/>
              <a:buChar char="v"/>
            </a:pPr>
            <a:r>
              <a:rPr lang="tr-TR">
                <a:latin typeface="Times New Roman"/>
                <a:cs typeface="Times New Roman"/>
              </a:rPr>
              <a:t>Skin diseases</a:t>
            </a:r>
          </a:p>
          <a:p>
            <a:pPr marL="719455" lvl="1" indent="-269875">
              <a:buFont typeface="Wingdings" panose="05000000000000000000" pitchFamily="2" charset="2"/>
              <a:buChar char="v"/>
            </a:pPr>
            <a:r>
              <a:rPr lang="tr-TR">
                <a:latin typeface="Times New Roman"/>
                <a:cs typeface="Times New Roman"/>
              </a:rPr>
              <a:t>Hunger</a:t>
            </a:r>
          </a:p>
          <a:p>
            <a:pPr marL="719455" lvl="1" indent="-269875">
              <a:buFont typeface="Wingdings" panose="05000000000000000000" pitchFamily="2" charset="2"/>
              <a:buChar char="v"/>
            </a:pPr>
            <a:r>
              <a:rPr lang="en-US">
                <a:latin typeface="Times New Roman"/>
                <a:cs typeface="Times New Roman"/>
              </a:rPr>
              <a:t>Smacking</a:t>
            </a:r>
            <a:r>
              <a:rPr lang="tr-TR">
                <a:latin typeface="Times New Roman"/>
                <a:cs typeface="Times New Roman"/>
              </a:rPr>
              <a:t> lips</a:t>
            </a:r>
            <a:endParaRPr lang="en-US">
              <a:latin typeface="Times New Roman"/>
              <a:cs typeface="Times New Roman"/>
            </a:endParaRPr>
          </a:p>
          <a:p>
            <a:pPr marL="719455" lvl="1" indent="-269875">
              <a:buFont typeface="Wingdings" panose="05000000000000000000" pitchFamily="2" charset="2"/>
              <a:buChar char="v"/>
            </a:pPr>
            <a:endParaRPr lang="tr-TR">
              <a:latin typeface="Times New Roman"/>
              <a:cs typeface="Times New Roman"/>
            </a:endParaRPr>
          </a:p>
          <a:p>
            <a:pPr marL="37465" indent="0">
              <a:buFont typeface="Wingdings 2" charset="2"/>
              <a:buNone/>
            </a:pPr>
            <a:endParaRPr lang="tr-TR"/>
          </a:p>
        </p:txBody>
      </p:sp>
      <p:pic>
        <p:nvPicPr>
          <p:cNvPr id="3074" name="Picture 2" descr="Cow drool&quot; by K Donatelli | Redbubble">
            <a:extLst>
              <a:ext uri="{FF2B5EF4-FFF2-40B4-BE49-F238E27FC236}">
                <a16:creationId xmlns:a16="http://schemas.microsoft.com/office/drawing/2014/main" id="{7985C62C-CC7C-4DF8-A73F-D40D75D9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30" y="2254415"/>
            <a:ext cx="2169506" cy="14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w Assam tackles Lumpy Skin Disease in cattle amid COVID-19">
            <a:extLst>
              <a:ext uri="{FF2B5EF4-FFF2-40B4-BE49-F238E27FC236}">
                <a16:creationId xmlns:a16="http://schemas.microsoft.com/office/drawing/2014/main" id="{81B29204-00B7-4EA5-AACE-710F72BC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683" y="2254415"/>
            <a:ext cx="2268443" cy="14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kinny cow Images, Stock Photos &amp; Vectors | Shutterstock">
            <a:extLst>
              <a:ext uri="{FF2B5EF4-FFF2-40B4-BE49-F238E27FC236}">
                <a16:creationId xmlns:a16="http://schemas.microsoft.com/office/drawing/2014/main" id="{B986FCCC-E495-4B73-AD36-C7E7B126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30" y="4201447"/>
            <a:ext cx="2169506" cy="15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w Licking Its Lips Photograph by Karl Schatz">
            <a:extLst>
              <a:ext uri="{FF2B5EF4-FFF2-40B4-BE49-F238E27FC236}">
                <a16:creationId xmlns:a16="http://schemas.microsoft.com/office/drawing/2014/main" id="{15897A8D-F83E-42F2-A901-5513C314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683" y="4194658"/>
            <a:ext cx="2355253" cy="15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33665F-6BAA-4489-ADF7-227435D44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16120"/>
            <a:ext cx="10353762" cy="3714749"/>
          </a:xfrm>
        </p:spPr>
        <p:txBody>
          <a:bodyPr/>
          <a:lstStyle/>
          <a:p>
            <a:pPr indent="-305435"/>
            <a:r>
              <a:rPr lang="tr-TR">
                <a:latin typeface="Times New Roman"/>
                <a:cs typeface="Times New Roman"/>
              </a:rPr>
              <a:t>These symptoms</a:t>
            </a:r>
            <a:r>
              <a:rPr lang="en-US">
                <a:latin typeface="Times New Roman"/>
                <a:cs typeface="Times New Roman"/>
              </a:rPr>
              <a:t>, if there are any,</a:t>
            </a:r>
            <a:r>
              <a:rPr lang="tr-TR">
                <a:latin typeface="Times New Roman"/>
                <a:cs typeface="Times New Roman"/>
              </a:rPr>
              <a:t> are filtered by a disease specifier and</a:t>
            </a:r>
            <a:r>
              <a:rPr lang="en-US">
                <a:latin typeface="Times New Roman"/>
                <a:cs typeface="Times New Roman"/>
              </a:rPr>
              <a:t> as a result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cs typeface="Times New Roman"/>
              </a:rPr>
              <a:t>the </a:t>
            </a:r>
            <a:r>
              <a:rPr lang="tr-TR">
                <a:latin typeface="Times New Roman"/>
                <a:cs typeface="Times New Roman"/>
              </a:rPr>
              <a:t>animal’s most probable </a:t>
            </a:r>
            <a:r>
              <a:rPr lang="en-US">
                <a:latin typeface="Times New Roman"/>
                <a:cs typeface="Times New Roman"/>
              </a:rPr>
              <a:t>illness</a:t>
            </a:r>
            <a:r>
              <a:rPr lang="tr-TR">
                <a:latin typeface="Times New Roman"/>
                <a:cs typeface="Times New Roman"/>
              </a:rPr>
              <a:t> is </a:t>
            </a:r>
            <a:r>
              <a:rPr lang="en-US">
                <a:latin typeface="Times New Roman"/>
                <a:cs typeface="Times New Roman"/>
              </a:rPr>
              <a:t>predicted</a:t>
            </a:r>
            <a:r>
              <a:rPr lang="tr-TR">
                <a:latin typeface="Times New Roman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pPr indent="-305435"/>
            <a:r>
              <a:rPr lang="tr-TR">
                <a:latin typeface="Times New Roman"/>
                <a:cs typeface="Times New Roman"/>
              </a:rPr>
              <a:t>If there are no symptoms found,</a:t>
            </a:r>
            <a:r>
              <a:rPr lang="en-US">
                <a:latin typeface="Times New Roman"/>
                <a:cs typeface="Times New Roman"/>
              </a:rPr>
              <a:t> the </a:t>
            </a:r>
            <a:r>
              <a:rPr lang="tr-TR">
                <a:latin typeface="Times New Roman"/>
                <a:cs typeface="Times New Roman"/>
              </a:rPr>
              <a:t>system declares the cow</a:t>
            </a:r>
            <a:r>
              <a:rPr lang="en-US">
                <a:latin typeface="Times New Roman"/>
                <a:cs typeface="Times New Roman"/>
              </a:rPr>
              <a:t> under inspection </a:t>
            </a:r>
            <a:r>
              <a:rPr lang="tr-TR">
                <a:latin typeface="Times New Roman"/>
                <a:cs typeface="Times New Roman"/>
              </a:rPr>
              <a:t>as healthy.</a:t>
            </a:r>
            <a:endParaRPr lang="en-US">
              <a:latin typeface="Times New Roman"/>
              <a:cs typeface="Times New Roman"/>
            </a:endParaRPr>
          </a:p>
          <a:p>
            <a:pPr marL="36830" indent="0">
              <a:buNone/>
            </a:pPr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78376C-5A03-4D81-95F7-D9A4313C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CE6EB-44F6-40E6-ABCE-7881B9D7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60" y="2073494"/>
            <a:ext cx="2045405" cy="371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9AA044-64F1-46D7-8CBA-3ABE5020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751" y="2073493"/>
            <a:ext cx="2137024" cy="3714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85099A-2E24-4714-A941-BDAA24E7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87" y="2073494"/>
            <a:ext cx="2115742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6B4C2F-E274-386F-B38D-B7E6C81D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96055"/>
            <a:ext cx="10353762" cy="1257300"/>
          </a:xfrm>
        </p:spPr>
        <p:txBody>
          <a:bodyPr/>
          <a:lstStyle/>
          <a:p>
            <a:r>
              <a:rPr lang="tr-TR">
                <a:latin typeface="Times New Roman"/>
                <a:cs typeface="Times New Roman"/>
              </a:rPr>
              <a:t>DEMONSTRATION</a:t>
            </a:r>
            <a:endParaRPr lang="tr-TR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F204EC8-703A-4EB0-5BF8-DF3AA98D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4584EE-8D1D-0584-1F71-41DE5379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latin typeface="Times New Roman"/>
                <a:cs typeface="Times New Roman"/>
              </a:rPr>
              <a:t>Promising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AIs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about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cattle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detection</a:t>
            </a:r>
            <a:endParaRPr lang="tr-TR" err="1"/>
          </a:p>
        </p:txBody>
      </p:sp>
      <p:pic>
        <p:nvPicPr>
          <p:cNvPr id="5" name="Resim 5" descr="metin, iç mek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DE45E1A-79B9-7680-DE45-28E6F46C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293" y="1622951"/>
            <a:ext cx="8429625" cy="1762125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B71C1A-22C7-2256-2787-F3013F62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pic>
        <p:nvPicPr>
          <p:cNvPr id="6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EB82A1A6-3C75-9E17-17F7-CB67F838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3" y="3479340"/>
            <a:ext cx="5199797" cy="331126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9485EE-7C53-1FC8-3E8A-F7579FB66954}"/>
              </a:ext>
            </a:extLst>
          </p:cNvPr>
          <p:cNvSpPr txBox="1"/>
          <p:nvPr/>
        </p:nvSpPr>
        <p:spPr>
          <a:xfrm>
            <a:off x="5429534" y="3780429"/>
            <a:ext cx="64963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>
                <a:ea typeface="+mn-lt"/>
                <a:cs typeface="+mn-lt"/>
                <a:hlinkClick r:id="rId4"/>
              </a:rPr>
              <a:t>https://www.une.edu.au/connect/news/2021/12/facial-recognition-comes-for-cattle#:~:text=Published%2017%20December%202021,driven%20bovine%20facial%20identification%20system</a:t>
            </a:r>
            <a:endParaRPr lang="tr-TR">
              <a:ea typeface="+mn-lt"/>
              <a:cs typeface="+mn-lt"/>
            </a:endParaRPr>
          </a:p>
          <a:p>
            <a:endParaRPr lang="tr-TR"/>
          </a:p>
          <a:p>
            <a:endParaRPr lang="tr-TR"/>
          </a:p>
          <a:p>
            <a:r>
              <a:rPr lang="tr-TR">
                <a:ea typeface="+mn-lt"/>
                <a:cs typeface="+mn-lt"/>
              </a:rPr>
              <a:t>https://www.sciencedirect.com/science/article/pii/S2405896319324772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86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D4C023-A55C-A4E3-C394-2D7697C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latin typeface="Times New Roman"/>
                <a:cs typeface="Times New Roman"/>
              </a:rPr>
              <a:t>Future Works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FF544E-E080-3A95-7EBD-A3FE063E3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05435"/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will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track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close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encounters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between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cows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to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get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past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contact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datas</a:t>
            </a:r>
            <a:r>
              <a:rPr lang="tr-TR">
                <a:latin typeface="Times New Roman"/>
                <a:cs typeface="Times New Roman"/>
              </a:rPr>
              <a:t> of a </a:t>
            </a:r>
            <a:r>
              <a:rPr lang="tr-TR" err="1">
                <a:latin typeface="Times New Roman"/>
                <a:cs typeface="Times New Roman"/>
              </a:rPr>
              <a:t>cow</a:t>
            </a:r>
            <a:r>
              <a:rPr lang="tr-TR">
                <a:latin typeface="Times New Roman"/>
                <a:cs typeface="Times New Roman"/>
              </a:rPr>
              <a:t> in </a:t>
            </a:r>
            <a:r>
              <a:rPr lang="tr-TR" err="1">
                <a:latin typeface="Times New Roman"/>
                <a:cs typeface="Times New Roman"/>
              </a:rPr>
              <a:t>case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they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get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infected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quickly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react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to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potential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carriers</a:t>
            </a:r>
            <a:r>
              <a:rPr lang="tr-TR">
                <a:latin typeface="Times New Roman"/>
                <a:cs typeface="Times New Roman"/>
              </a:rPr>
              <a:t> of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population</a:t>
            </a:r>
            <a:r>
              <a:rPr lang="tr-TR">
                <a:latin typeface="Times New Roman"/>
                <a:cs typeface="Times New Roman"/>
              </a:rPr>
              <a:t>.</a:t>
            </a:r>
            <a:endParaRPr lang="tr-TR"/>
          </a:p>
          <a:p>
            <a:pPr indent="-305435"/>
            <a:endParaRPr lang="tr-TR"/>
          </a:p>
          <a:p>
            <a:pPr indent="-305435"/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will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increase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our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pool</a:t>
            </a:r>
            <a:r>
              <a:rPr lang="tr-TR">
                <a:latin typeface="Times New Roman"/>
                <a:cs typeface="Times New Roman"/>
              </a:rPr>
              <a:t> of </a:t>
            </a:r>
            <a:r>
              <a:rPr lang="tr-TR" err="1">
                <a:latin typeface="Times New Roman"/>
                <a:cs typeface="Times New Roman"/>
              </a:rPr>
              <a:t>symptoms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diseases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will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consider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conditional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probabilities</a:t>
            </a:r>
            <a:r>
              <a:rPr lang="tr-TR">
                <a:latin typeface="Times New Roman"/>
                <a:cs typeface="Times New Roman"/>
              </a:rPr>
              <a:t>.</a:t>
            </a:r>
            <a:endParaRPr lang="tr-TR"/>
          </a:p>
          <a:p>
            <a:pPr indent="-305435"/>
            <a:endParaRPr lang="tr-TR"/>
          </a:p>
          <a:p>
            <a:pPr indent="-305435"/>
            <a:r>
              <a:rPr lang="tr-TR" err="1">
                <a:latin typeface="Times New Roman"/>
                <a:cs typeface="Times New Roman"/>
              </a:rPr>
              <a:t>With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cameras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from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above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will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track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movements</a:t>
            </a:r>
            <a:r>
              <a:rPr lang="tr-TR">
                <a:latin typeface="Times New Roman"/>
                <a:cs typeface="Times New Roman"/>
              </a:rPr>
              <a:t> of </a:t>
            </a:r>
            <a:r>
              <a:rPr lang="tr-TR" err="1">
                <a:latin typeface="Times New Roman"/>
                <a:cs typeface="Times New Roman"/>
              </a:rPr>
              <a:t>cows</a:t>
            </a:r>
            <a:r>
              <a:rPr lang="tr-TR">
                <a:latin typeface="Times New Roman"/>
                <a:cs typeface="Times New Roman"/>
              </a:rPr>
              <a:t> in </a:t>
            </a:r>
            <a:r>
              <a:rPr lang="tr-TR" err="1">
                <a:latin typeface="Times New Roman"/>
                <a:cs typeface="Times New Roman"/>
              </a:rPr>
              <a:t>real</a:t>
            </a:r>
            <a:r>
              <a:rPr lang="tr-TR">
                <a:latin typeface="Times New Roman"/>
                <a:cs typeface="Times New Roman"/>
              </a:rPr>
              <a:t> time.</a:t>
            </a:r>
          </a:p>
          <a:p>
            <a:pPr indent="-305435"/>
            <a:endParaRPr lang="tr-TR"/>
          </a:p>
          <a:p>
            <a:pPr indent="-305435"/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 can </a:t>
            </a:r>
            <a:r>
              <a:rPr lang="tr-TR" err="1">
                <a:latin typeface="Times New Roman"/>
                <a:cs typeface="Times New Roman"/>
              </a:rPr>
              <a:t>use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this</a:t>
            </a:r>
            <a:r>
              <a:rPr lang="tr-TR">
                <a:latin typeface="Times New Roman"/>
                <a:cs typeface="Times New Roman"/>
              </a:rPr>
              <a:t> on </a:t>
            </a:r>
            <a:r>
              <a:rPr lang="tr-TR" err="1">
                <a:latin typeface="Times New Roman"/>
                <a:cs typeface="Times New Roman"/>
              </a:rPr>
              <a:t>other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animals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using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new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identifiers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symptoms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diseases</a:t>
            </a:r>
            <a:r>
              <a:rPr lang="tr-TR">
                <a:latin typeface="Times New Roman"/>
                <a:cs typeface="Times New Roman"/>
              </a:rPr>
              <a:t>.</a:t>
            </a:r>
            <a:endParaRPr lang="tr-TR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7ED7D60-764D-9B30-2453-19AEE999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8F32D5-244D-42B3-9132-E7472A85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>
                <a:latin typeface="Times New Roman"/>
                <a:cs typeface="Times New Roman"/>
              </a:rPr>
              <a:t>Under appreciation of computational technology in this field</a:t>
            </a:r>
            <a:endParaRPr lang="tr-TR"/>
          </a:p>
        </p:txBody>
      </p:sp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7888DFF-F7A9-9C2C-4E23-AAB0AF1AF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6" y="1975372"/>
            <a:ext cx="3322748" cy="165413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9505DC-9EC7-4C23-ACF4-DB2F27B5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E493CE7-FF37-D132-DECE-6EE74987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93" y="1963260"/>
            <a:ext cx="6080974" cy="3736408"/>
          </a:xfrm>
          <a:prstGeom prst="rect">
            <a:avLst/>
          </a:prstGeom>
        </p:spPr>
      </p:pic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7B52C830-E043-A318-479D-3F858232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6" y="3686775"/>
            <a:ext cx="3322749" cy="30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8F32D5-244D-42B3-9132-E7472A85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tr-TR" err="1"/>
              <a:t>Thank</a:t>
            </a:r>
            <a:r>
              <a:rPr lang="tr-TR"/>
              <a:t> </a:t>
            </a:r>
            <a:r>
              <a:rPr lang="tr-TR" err="1"/>
              <a:t>you</a:t>
            </a:r>
            <a:r>
              <a:rPr lang="tr-TR"/>
              <a:t> </a:t>
            </a:r>
            <a:r>
              <a:rPr lang="tr-TR" err="1"/>
              <a:t>for</a:t>
            </a:r>
            <a:r>
              <a:rPr lang="tr-TR"/>
              <a:t> </a:t>
            </a:r>
            <a:r>
              <a:rPr lang="tr-TR" err="1"/>
              <a:t>your</a:t>
            </a:r>
            <a:r>
              <a:rPr lang="tr-TR"/>
              <a:t> </a:t>
            </a:r>
            <a:r>
              <a:rPr lang="tr-TR" err="1"/>
              <a:t>attention</a:t>
            </a:r>
            <a:r>
              <a:rPr lang="tr-TR"/>
              <a:t>!</a:t>
            </a:r>
            <a:endParaRPr lang="tr-TR"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026" name="Picture 2" descr="14 Cows That Are Too Friggin' Cute For Words">
            <a:extLst>
              <a:ext uri="{FF2B5EF4-FFF2-40B4-BE49-F238E27FC236}">
                <a16:creationId xmlns:a16="http://schemas.microsoft.com/office/drawing/2014/main" id="{6B037D36-F924-4F93-9CE6-A81298125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2" r="-2" b="21837"/>
          <a:stretch/>
        </p:blipFill>
        <p:spPr bwMode="auto">
          <a:xfrm>
            <a:off x="913795" y="2076450"/>
            <a:ext cx="10353762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9505DC-9EC7-4C23-ACF4-DB2F27B5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FC23867-5BAA-49C6-9118-C8BA5EA07C47}" type="datetime1">
              <a:rPr lang="tr-TR" smtClean="0"/>
              <a:pPr rtl="0">
                <a:spcAft>
                  <a:spcPts val="600"/>
                </a:spcAft>
              </a:pPr>
              <a:t>10.04.2022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1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99DF57-3490-8368-9C2E-18E75988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latin typeface="Times New Roman"/>
                <a:cs typeface="Times New Roman"/>
              </a:rPr>
              <a:t>What</a:t>
            </a:r>
            <a:r>
              <a:rPr lang="tr-TR">
                <a:latin typeface="Times New Roman"/>
                <a:cs typeface="Times New Roman"/>
              </a:rPr>
              <a:t> is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 main problem?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E7DF71-2DC7-EE38-BEBC-9CCB0FA3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tr-TR">
                <a:latin typeface="Times New Roman"/>
                <a:cs typeface="Times New Roman"/>
              </a:rPr>
              <a:t>Unexpected rapid spread of infectious and severe diseases in farms, resulting in deaths of </a:t>
            </a:r>
            <a:r>
              <a:rPr lang="en-US">
                <a:latin typeface="Times New Roman"/>
                <a:cs typeface="Times New Roman"/>
              </a:rPr>
              <a:t>the </a:t>
            </a:r>
            <a:r>
              <a:rPr lang="tr-TR">
                <a:latin typeface="Times New Roman"/>
                <a:cs typeface="Times New Roman"/>
              </a:rPr>
              <a:t>majority of the livestocks.</a:t>
            </a:r>
            <a:endParaRPr lang="tr-TR"/>
          </a:p>
          <a:p>
            <a:pPr indent="-305435"/>
            <a:r>
              <a:rPr lang="tr-TR">
                <a:latin typeface="Times New Roman"/>
                <a:cs typeface="Times New Roman"/>
              </a:rPr>
              <a:t>This problem ha</a:t>
            </a:r>
            <a:r>
              <a:rPr lang="en-US">
                <a:latin typeface="Times New Roman"/>
                <a:cs typeface="Times New Roman"/>
              </a:rPr>
              <a:t>s</a:t>
            </a:r>
            <a:r>
              <a:rPr lang="tr-TR">
                <a:latin typeface="Times New Roman"/>
                <a:cs typeface="Times New Roman"/>
              </a:rPr>
              <a:t> huge consequences on farmers and the lives of the farm animals.</a:t>
            </a:r>
          </a:p>
          <a:p>
            <a:pPr marL="37465" indent="0">
              <a:buNone/>
            </a:pPr>
            <a:endParaRPr lang="tr-TR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36C362-D05D-3030-2A4B-470FB72F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761D7666-C585-83F2-11C8-FEDB44CC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50" y="3795123"/>
            <a:ext cx="4006515" cy="2570751"/>
          </a:xfrm>
          <a:prstGeom prst="rect">
            <a:avLst/>
          </a:prstGeom>
        </p:spPr>
      </p:pic>
      <p:pic>
        <p:nvPicPr>
          <p:cNvPr id="9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4B3A7B20-3D01-9DEC-1D73-6F8C1B7A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01" y="4682937"/>
            <a:ext cx="7325226" cy="7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FC963C6-5050-4C6B-9FD9-AA1A4295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6" y="1133923"/>
            <a:ext cx="5743574" cy="470531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544BBD-054E-4966-B514-346ABB63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1133923"/>
            <a:ext cx="6048375" cy="4395788"/>
          </a:xfrm>
        </p:spPr>
        <p:txBody>
          <a:bodyPr>
            <a:noAutofit/>
          </a:bodyPr>
          <a:lstStyle/>
          <a:p>
            <a:pPr indent="-305435"/>
            <a:r>
              <a:rPr lang="en-US" sz="3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rowalliaUPC"/>
                <a:cs typeface="BrowalliaUPC"/>
              </a:rPr>
              <a:t>The periodical check ups made at ranches often fall late due to the time span </a:t>
            </a:r>
            <a:r>
              <a:rPr lang="en-US" sz="32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rowalliaUPC"/>
                <a:cs typeface="BrowalliaUPC"/>
              </a:rPr>
              <a:t>inbetween</a:t>
            </a:r>
            <a:r>
              <a:rPr lang="en-US" sz="3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rowalliaUPC"/>
                <a:cs typeface="BrowalliaUPC"/>
              </a:rPr>
              <a:t> appointments being way too big, so a continuous tracking system would resolve this issue.</a:t>
            </a:r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rowalliaUPC"/>
              <a:cs typeface="BrowalliaUPC"/>
            </a:endParaRPr>
          </a:p>
          <a:p>
            <a:pPr indent="-305435"/>
            <a:r>
              <a:rPr lang="tr-TR" sz="3200" err="1">
                <a:latin typeface="BrowalliaUPC"/>
                <a:cs typeface="BrowalliaUPC"/>
              </a:rPr>
              <a:t>For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most</a:t>
            </a:r>
            <a:r>
              <a:rPr lang="tr-TR" sz="3200">
                <a:latin typeface="BrowalliaUPC"/>
                <a:cs typeface="BrowalliaUPC"/>
              </a:rPr>
              <a:t> of </a:t>
            </a:r>
            <a:r>
              <a:rPr lang="tr-TR" sz="3200" err="1">
                <a:latin typeface="BrowalliaUPC"/>
                <a:cs typeface="BrowalliaUPC"/>
              </a:rPr>
              <a:t>the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cattle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diseases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there</a:t>
            </a:r>
            <a:r>
              <a:rPr lang="tr-TR" sz="3200">
                <a:latin typeface="BrowalliaUPC"/>
                <a:cs typeface="BrowalliaUPC"/>
              </a:rPr>
              <a:t> is </a:t>
            </a:r>
            <a:r>
              <a:rPr lang="tr-TR" sz="3200" err="1">
                <a:latin typeface="BrowalliaUPC"/>
                <a:cs typeface="BrowalliaUPC"/>
              </a:rPr>
              <a:t>no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other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choice</a:t>
            </a:r>
            <a:r>
              <a:rPr lang="tr-TR" sz="3200">
                <a:latin typeface="BrowalliaUPC"/>
                <a:cs typeface="BrowalliaUPC"/>
              </a:rPr>
              <a:t> but </a:t>
            </a:r>
            <a:r>
              <a:rPr lang="tr-TR" sz="3200" err="1">
                <a:latin typeface="BrowalliaUPC"/>
                <a:cs typeface="BrowalliaUPC"/>
              </a:rPr>
              <a:t>putting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the</a:t>
            </a:r>
            <a:r>
              <a:rPr lang="tr-TR" sz="3200">
                <a:latin typeface="BrowalliaUPC"/>
                <a:cs typeface="BrowalliaUPC"/>
              </a:rPr>
              <a:t> </a:t>
            </a:r>
            <a:r>
              <a:rPr lang="tr-TR" sz="3200" err="1">
                <a:latin typeface="BrowalliaUPC"/>
                <a:cs typeface="BrowalliaUPC"/>
              </a:rPr>
              <a:t>infected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animal</a:t>
            </a:r>
            <a:r>
              <a:rPr lang="tr-TR" sz="3200">
                <a:latin typeface="BrowalliaUPC"/>
                <a:cs typeface="BrowalliaUPC"/>
              </a:rPr>
              <a:t> </a:t>
            </a:r>
            <a:r>
              <a:rPr lang="tr-TR" sz="3200" err="1">
                <a:latin typeface="BrowalliaUPC"/>
                <a:cs typeface="BrowalliaUPC"/>
              </a:rPr>
              <a:t>down</a:t>
            </a:r>
            <a:r>
              <a:rPr lang="tr-TR" sz="3200">
                <a:latin typeface="BrowalliaUPC"/>
                <a:cs typeface="BrowalliaUPC"/>
              </a:rPr>
              <a:t>.</a:t>
            </a:r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rowalliaUPC"/>
              <a:cs typeface="BrowalliaUPC"/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A470B9A-89C7-47D9-9658-25D32BC3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tr">
                <a:latin typeface="Times New Roman"/>
                <a:cs typeface="Times New Roman"/>
              </a:rPr>
              <a:t>How </a:t>
            </a:r>
            <a:r>
              <a:rPr lang="tr" err="1">
                <a:latin typeface="Times New Roman"/>
                <a:cs typeface="Times New Roman"/>
              </a:rPr>
              <a:t>did</a:t>
            </a:r>
            <a:r>
              <a:rPr lang="tr">
                <a:latin typeface="Times New Roman"/>
                <a:cs typeface="Times New Roman"/>
              </a:rPr>
              <a:t> </a:t>
            </a:r>
            <a:r>
              <a:rPr lang="tr" err="1">
                <a:latin typeface="Times New Roman"/>
                <a:cs typeface="Times New Roman"/>
              </a:rPr>
              <a:t>we</a:t>
            </a:r>
            <a:r>
              <a:rPr lang="tr">
                <a:latin typeface="Times New Roman"/>
                <a:cs typeface="Times New Roman"/>
              </a:rPr>
              <a:t> </a:t>
            </a:r>
            <a:r>
              <a:rPr lang="tr" err="1">
                <a:latin typeface="Times New Roman"/>
                <a:cs typeface="Times New Roman"/>
              </a:rPr>
              <a:t>approach</a:t>
            </a:r>
            <a:r>
              <a:rPr lang="tr">
                <a:latin typeface="Times New Roman"/>
                <a:cs typeface="Times New Roman"/>
              </a:rPr>
              <a:t> </a:t>
            </a:r>
            <a:r>
              <a:rPr lang="tr" err="1">
                <a:latin typeface="Times New Roman"/>
                <a:cs typeface="Times New Roman"/>
              </a:rPr>
              <a:t>the</a:t>
            </a:r>
            <a:r>
              <a:rPr lang="tr">
                <a:latin typeface="Times New Roman"/>
                <a:cs typeface="Times New Roman"/>
              </a:rPr>
              <a:t> problem?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65AF7E21-3873-D645-B6D2-7BD826932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465" indent="0">
              <a:buNone/>
            </a:pPr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decided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to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monitor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farms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with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cameras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from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which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gather</a:t>
            </a:r>
            <a:r>
              <a:rPr lang="tr-TR">
                <a:latin typeface="Times New Roman"/>
                <a:cs typeface="Times New Roman"/>
              </a:rPr>
              <a:t> data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then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process</a:t>
            </a:r>
            <a:r>
              <a:rPr lang="tr-TR">
                <a:latin typeface="Times New Roman"/>
                <a:cs typeface="Times New Roman"/>
              </a:rPr>
              <a:t> it </a:t>
            </a:r>
            <a:r>
              <a:rPr lang="tr-TR" err="1">
                <a:latin typeface="Times New Roman"/>
                <a:cs typeface="Times New Roman"/>
              </a:rPr>
              <a:t>with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deep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learning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models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to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individually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track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cattle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track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their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eating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regiment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facial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expressions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weight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movement</a:t>
            </a:r>
            <a:r>
              <a:rPr lang="tr-TR">
                <a:latin typeface="Times New Roman"/>
                <a:cs typeface="Times New Roman"/>
              </a:rPr>
              <a:t>, </a:t>
            </a:r>
            <a:r>
              <a:rPr lang="tr-TR" err="1">
                <a:latin typeface="Times New Roman"/>
                <a:cs typeface="Times New Roman"/>
              </a:rPr>
              <a:t>etc</a:t>
            </a:r>
            <a:r>
              <a:rPr lang="tr-TR">
                <a:latin typeface="Times New Roman"/>
                <a:cs typeface="Times New Roman"/>
              </a:rPr>
              <a:t>.</a:t>
            </a:r>
          </a:p>
          <a:p>
            <a:pPr marL="37465" indent="0">
              <a:buNone/>
            </a:pPr>
            <a:endParaRPr lang="tr-TR"/>
          </a:p>
          <a:p>
            <a:pPr marL="37465" indent="0">
              <a:buNone/>
            </a:pPr>
            <a:r>
              <a:rPr lang="tr-TR" err="1">
                <a:latin typeface="Times New Roman"/>
                <a:cs typeface="Times New Roman"/>
              </a:rPr>
              <a:t>With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inputs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gathered</a:t>
            </a:r>
            <a:r>
              <a:rPr lang="tr-TR">
                <a:latin typeface="Times New Roman"/>
                <a:cs typeface="Times New Roman"/>
              </a:rPr>
              <a:t>, </a:t>
            </a:r>
            <a:r>
              <a:rPr lang="tr-TR" err="1">
                <a:latin typeface="Times New Roman"/>
                <a:cs typeface="Times New Roman"/>
              </a:rPr>
              <a:t>we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match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anomalies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with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diseases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warn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farmers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about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symptom</a:t>
            </a:r>
            <a:r>
              <a:rPr lang="tr-TR">
                <a:latin typeface="Times New Roman"/>
                <a:cs typeface="Times New Roman"/>
              </a:rPr>
              <a:t>(s) of 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animal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and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the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most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likely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disease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they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have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to</a:t>
            </a:r>
            <a:r>
              <a:rPr lang="tr-TR">
                <a:latin typeface="Times New Roman"/>
                <a:cs typeface="Times New Roman"/>
              </a:rPr>
              <a:t> </a:t>
            </a:r>
            <a:r>
              <a:rPr lang="tr-TR" err="1">
                <a:latin typeface="Times New Roman"/>
                <a:cs typeface="Times New Roman"/>
              </a:rPr>
              <a:t>enable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quick</a:t>
            </a:r>
            <a:r>
              <a:rPr lang="tr-TR">
                <a:latin typeface="Times New Roman"/>
                <a:cs typeface="Times New Roman"/>
              </a:rPr>
              <a:t> </a:t>
            </a:r>
            <a:r>
              <a:rPr lang="tr-TR" err="1">
                <a:latin typeface="Times New Roman"/>
                <a:cs typeface="Times New Roman"/>
              </a:rPr>
              <a:t>intervention</a:t>
            </a:r>
            <a:r>
              <a:rPr lang="tr-TR">
                <a:latin typeface="Times New Roman"/>
                <a:cs typeface="Times New Roman"/>
              </a:rPr>
              <a:t>.</a:t>
            </a:r>
            <a:r>
              <a:rPr lang="en-US">
                <a:latin typeface="Times New Roman"/>
                <a:cs typeface="Times New Roman"/>
              </a:rPr>
              <a:t> Such a notification is especially crucial in farming facilities that operate at a bigger scale than usual.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F80373-85B3-2AED-C1BE-1FECF7E0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182205" cy="389860"/>
          </a:xfrm>
        </p:spPr>
        <p:txBody>
          <a:bodyPr>
            <a:normAutofit fontScale="90000"/>
          </a:bodyPr>
          <a:lstStyle/>
          <a:p>
            <a:r>
              <a:rPr lang="tr-TR"/>
              <a:t>COLLECTING DATA </a:t>
            </a:r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5211F0-2C4D-4923-9D38-F52E7D8A54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032" y="1860104"/>
            <a:ext cx="5551546" cy="368091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2775D4-BF33-CFD7-AC1F-F95714859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951" y="2128324"/>
            <a:ext cx="4856841" cy="3285049"/>
          </a:xfrm>
        </p:spPr>
        <p:txBody>
          <a:bodyPr>
            <a:normAutofit lnSpcReduction="10000"/>
          </a:bodyPr>
          <a:lstStyle/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tr-TR">
                <a:latin typeface="Times New Roman"/>
                <a:cs typeface="Times New Roman"/>
              </a:rPr>
              <a:t>Close-up</a:t>
            </a:r>
            <a:r>
              <a:rPr lang="en-US">
                <a:latin typeface="Times New Roman"/>
                <a:cs typeface="Times New Roman"/>
              </a:rPr>
              <a:t> footage from feeding stations</a:t>
            </a:r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r>
              <a:rPr lang="tr-TR">
                <a:latin typeface="Times New Roman"/>
                <a:cs typeface="Times New Roman"/>
              </a:rPr>
              <a:t>From above (not part of prototype)</a:t>
            </a:r>
            <a:endParaRPr lang="tr-TR"/>
          </a:p>
          <a:p>
            <a:pPr indent="-305435"/>
            <a:r>
              <a:rPr lang="tr-TR">
                <a:latin typeface="Times New Roman"/>
                <a:cs typeface="Times New Roman"/>
              </a:rPr>
              <a:t>Thermal camera(</a:t>
            </a:r>
            <a:r>
              <a:rPr lang="en-US">
                <a:latin typeface="Times New Roman"/>
                <a:cs typeface="Times New Roman"/>
              </a:rPr>
              <a:t>for detecting fever related illnesses</a:t>
            </a:r>
            <a:r>
              <a:rPr lang="tr-TR">
                <a:latin typeface="Times New Roman"/>
                <a:cs typeface="Times New Roman"/>
              </a:rPr>
              <a:t>)</a:t>
            </a:r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95412A-1C21-458F-B9EB-DF9B71A4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FC23867-5BAA-49C6-9118-C8BA5EA07C47}" type="datetime1">
              <a:rPr lang="tr-TR" smtClean="0"/>
              <a:pPr rtl="0">
                <a:spcAft>
                  <a:spcPts val="600"/>
                </a:spcAft>
              </a:pPr>
              <a:t>10.04.2022</a:t>
            </a:fld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2FD0604-778F-4170-8E08-3219F2B1F679}"/>
              </a:ext>
            </a:extLst>
          </p:cNvPr>
          <p:cNvSpPr txBox="1"/>
          <p:nvPr/>
        </p:nvSpPr>
        <p:spPr>
          <a:xfrm>
            <a:off x="6063363" y="1906166"/>
            <a:ext cx="55515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200" err="1"/>
              <a:t>Tracking</a:t>
            </a:r>
            <a:r>
              <a:rPr lang="tr-TR" sz="3200"/>
              <a:t> </a:t>
            </a:r>
            <a:r>
              <a:rPr lang="tr-TR" sz="3200" err="1"/>
              <a:t>the</a:t>
            </a:r>
            <a:r>
              <a:rPr lang="tr-TR" sz="3200"/>
              <a:t> </a:t>
            </a:r>
            <a:r>
              <a:rPr lang="tr-TR" sz="3200" err="1"/>
              <a:t>farm</a:t>
            </a:r>
            <a:r>
              <a:rPr lang="tr-TR" sz="3200"/>
              <a:t> </a:t>
            </a:r>
            <a:r>
              <a:rPr lang="tr-TR" sz="3200" err="1"/>
              <a:t>by</a:t>
            </a:r>
            <a:r>
              <a:rPr lang="tr-TR" sz="3200"/>
              <a:t> 3 </a:t>
            </a:r>
            <a:r>
              <a:rPr lang="tr-TR" sz="3200" err="1"/>
              <a:t>different</a:t>
            </a:r>
            <a:r>
              <a:rPr lang="tr-TR" sz="3200"/>
              <a:t> cameras:</a:t>
            </a:r>
          </a:p>
        </p:txBody>
      </p:sp>
    </p:spTree>
    <p:extLst>
      <p:ext uri="{BB962C8B-B14F-4D97-AF65-F5344CB8AC3E}">
        <p14:creationId xmlns:p14="http://schemas.microsoft.com/office/powerpoint/2010/main" val="33652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95412A-1C21-458F-B9EB-DF9B71A4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FC23867-5BAA-49C6-9118-C8BA5EA07C47}" type="datetime1">
              <a:rPr lang="tr-TR" smtClean="0"/>
              <a:pPr rtl="0">
                <a:spcAft>
                  <a:spcPts val="600"/>
                </a:spcAft>
              </a:pPr>
              <a:t>10.04.2022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C544E-5AE6-07DE-9CCC-20088A187A7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B6F53-1379-4419-2A09-BA99E34737BF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3" name="Picture 83">
            <a:extLst>
              <a:ext uri="{FF2B5EF4-FFF2-40B4-BE49-F238E27FC236}">
                <a16:creationId xmlns:a16="http://schemas.microsoft.com/office/drawing/2014/main" id="{88A05247-C467-57AF-5A12-366FB407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406196"/>
            <a:ext cx="9111342" cy="6059213"/>
          </a:xfrm>
          <a:prstGeom prst="rect">
            <a:avLst/>
          </a:prstGeom>
        </p:spPr>
      </p:pic>
      <p:pic>
        <p:nvPicPr>
          <p:cNvPr id="2" name="Resim 2">
            <a:extLst>
              <a:ext uri="{FF2B5EF4-FFF2-40B4-BE49-F238E27FC236}">
                <a16:creationId xmlns:a16="http://schemas.microsoft.com/office/drawing/2014/main" id="{69616D96-294F-2CA8-175A-D0D9570C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60000">
            <a:off x="1004047" y="3942318"/>
            <a:ext cx="2608730" cy="28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95412A-1C21-458F-B9EB-DF9B71A4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FC23867-5BAA-49C6-9118-C8BA5EA07C47}" type="datetime1">
              <a:rPr lang="tr-TR" smtClean="0"/>
              <a:pPr rtl="0">
                <a:spcAft>
                  <a:spcPts val="600"/>
                </a:spcAft>
              </a:pPr>
              <a:t>10.04.2022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04C0DEC-6D20-5DC3-39E6-7BC9B83A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73" y="745672"/>
            <a:ext cx="11115762" cy="1261872"/>
          </a:xfrm>
        </p:spPr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Thermal Imaging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Times New Roman"/>
                <a:cs typeface="Times New Roman"/>
              </a:rPr>
              <a:t>-Detection of fever and other body temperature fluctuations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/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C544E-5AE6-07DE-9CCC-20088A187A7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B6F53-1379-4419-2A09-BA99E34737BF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A0E8E4-45C4-B165-B61E-8DBECF63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01" y="2073988"/>
            <a:ext cx="7845878" cy="44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9E9CA24-AB52-4E31-A725-A7F9F916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51" y="-1019028"/>
            <a:ext cx="8179484" cy="817948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0CA36B1-7010-4248-8037-8508C123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941" y="318245"/>
            <a:ext cx="8315905" cy="3644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TWO INDISPENSABLE PARTS:</a:t>
            </a:r>
            <a:r>
              <a:rPr lang="tr-TR"/>
              <a:t/>
            </a:r>
            <a:br>
              <a:rPr lang="tr-TR"/>
            </a:br>
            <a:r>
              <a:rPr lang="tr-TR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REGISTRATION AND RECOGNITION</a:t>
            </a:r>
            <a:r>
              <a:rPr lang="tr-TR"/>
              <a:t/>
            </a:r>
            <a:br>
              <a:rPr lang="tr-TR"/>
            </a:br>
            <a:r>
              <a:rPr lang="tr-TR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OF EACH CATTLE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5067A6-B11B-4278-8FDD-01B240ED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7D9170-51DC-490C-A84E-EC4BA6C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55087"/>
            <a:ext cx="6162254" cy="3714749"/>
          </a:xfrm>
        </p:spPr>
        <p:txBody>
          <a:bodyPr/>
          <a:lstStyle/>
          <a:p>
            <a:pPr indent="-305435"/>
            <a:r>
              <a:rPr lang="tr-TR" sz="3200" err="1">
                <a:latin typeface="Times New Roman"/>
                <a:cs typeface="Times New Roman"/>
              </a:rPr>
              <a:t>Ear</a:t>
            </a:r>
            <a:r>
              <a:rPr lang="tr-TR" sz="3200">
                <a:latin typeface="Times New Roman"/>
                <a:cs typeface="Times New Roman"/>
              </a:rPr>
              <a:t> </a:t>
            </a:r>
            <a:r>
              <a:rPr lang="tr-TR" sz="3200" err="1">
                <a:latin typeface="Times New Roman"/>
                <a:cs typeface="Times New Roman"/>
              </a:rPr>
              <a:t>tags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help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determine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suspicious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cow</a:t>
            </a:r>
            <a:r>
              <a:rPr lang="tr-TR" sz="3200">
                <a:latin typeface="Times New Roman"/>
                <a:cs typeface="Times New Roman"/>
              </a:rPr>
              <a:t> </a:t>
            </a:r>
            <a:r>
              <a:rPr lang="tr-TR" sz="3200" err="1">
                <a:latin typeface="Times New Roman"/>
                <a:cs typeface="Times New Roman"/>
              </a:rPr>
              <a:t>captured</a:t>
            </a:r>
            <a:r>
              <a:rPr lang="tr-TR" sz="3200">
                <a:latin typeface="Times New Roman"/>
                <a:cs typeface="Times New Roman"/>
              </a:rPr>
              <a:t> </a:t>
            </a:r>
            <a:r>
              <a:rPr lang="tr-TR" sz="3200" err="1">
                <a:latin typeface="Times New Roman"/>
                <a:cs typeface="Times New Roman"/>
              </a:rPr>
              <a:t>by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close-up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cameras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which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will</a:t>
            </a:r>
            <a:r>
              <a:rPr lang="tr-TR" sz="3200">
                <a:latin typeface="Times New Roman"/>
                <a:cs typeface="Times New Roman"/>
              </a:rPr>
              <a:t> be </a:t>
            </a:r>
            <a:r>
              <a:rPr lang="tr-TR" sz="3200" err="1">
                <a:latin typeface="Times New Roman"/>
                <a:cs typeface="Times New Roman"/>
              </a:rPr>
              <a:t>placed</a:t>
            </a:r>
            <a:r>
              <a:rPr lang="tr-TR" sz="3200">
                <a:latin typeface="Times New Roman"/>
                <a:cs typeface="Times New Roman"/>
              </a:rPr>
              <a:t> in </a:t>
            </a:r>
            <a:r>
              <a:rPr lang="tr-TR" sz="3200" err="1">
                <a:latin typeface="Times New Roman"/>
                <a:cs typeface="Times New Roman"/>
              </a:rPr>
              <a:t>front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feeders</a:t>
            </a:r>
            <a:r>
              <a:rPr lang="tr-TR" sz="3200">
                <a:latin typeface="Times New Roman"/>
                <a:cs typeface="Times New Roman"/>
              </a:rPr>
              <a:t>. </a:t>
            </a:r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monitored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animal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and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its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eating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regime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are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recorded</a:t>
            </a:r>
            <a:r>
              <a:rPr lang="tr-TR" sz="3200">
                <a:latin typeface="Times New Roman"/>
                <a:cs typeface="Times New Roman"/>
              </a:rPr>
              <a:t>.</a:t>
            </a:r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Times New Roman"/>
              <a:cs typeface="Times New Roman"/>
            </a:endParaRPr>
          </a:p>
          <a:p>
            <a:pPr indent="-305435"/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tr-TR" sz="3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tr-TR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82CFF2-4E24-4B1E-AD6A-93EE9919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23867-5BAA-49C6-9118-C8BA5EA07C47}" type="datetime1">
              <a:rPr lang="tr-TR" smtClean="0"/>
              <a:t>10.04.2022</a:t>
            </a:fld>
            <a:endParaRPr lang="en-US"/>
          </a:p>
        </p:txBody>
      </p:sp>
      <p:pic>
        <p:nvPicPr>
          <p:cNvPr id="6" name="Resim 5" descr="inek, çayır, açık hava, memeli içeren bir resim&#10;&#10;Açıklama otomatik olarak oluşturuldu">
            <a:extLst>
              <a:ext uri="{FF2B5EF4-FFF2-40B4-BE49-F238E27FC236}">
                <a16:creationId xmlns:a16="http://schemas.microsoft.com/office/drawing/2014/main" id="{1277FFD1-FE85-49E4-AA3E-24E61836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91" y="3428017"/>
            <a:ext cx="3901506" cy="2572732"/>
          </a:xfrm>
          <a:prstGeom prst="rect">
            <a:avLst/>
          </a:prstGeom>
        </p:spPr>
      </p:pic>
      <p:pic>
        <p:nvPicPr>
          <p:cNvPr id="2050" name="Picture 2" descr="Holstein dairy cows with identification tags on their ears standing in a  row along the rail of a feeding station on a robotic dairy farm, North of  Edmonton; Alberta, Canada — holstein">
            <a:extLst>
              <a:ext uri="{FF2B5EF4-FFF2-40B4-BE49-F238E27FC236}">
                <a16:creationId xmlns:a16="http://schemas.microsoft.com/office/drawing/2014/main" id="{3CB7C01B-200F-43C6-B1D6-589A54B7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691" y="492126"/>
            <a:ext cx="3901506" cy="260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106_TF12214701.potx" id="{244AC014-F6B7-4660-B94B-F2F2514C8F2F}" vid="{B0A4F61A-4966-40A6-8706-4895BD2D56AF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{A855371E-03CD-47A5-8C3F-39115A83F19A}tf12214701_win32</Template>
  <TotalTime>1094</TotalTime>
  <Words>250</Words>
  <Application>Microsoft Office PowerPoint</Application>
  <PresentationFormat>Широкоэкранный</PresentationFormat>
  <Paragraphs>68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BrowalliaUPC</vt:lpstr>
      <vt:lpstr>Calibri</vt:lpstr>
      <vt:lpstr>Goudy Old Style</vt:lpstr>
      <vt:lpstr>Times New Roman</vt:lpstr>
      <vt:lpstr>Wingdings</vt:lpstr>
      <vt:lpstr>Wingdings 2</vt:lpstr>
      <vt:lpstr>SlateVTI</vt:lpstr>
      <vt:lpstr>Презентация PowerPoint</vt:lpstr>
      <vt:lpstr>What is the main problem?</vt:lpstr>
      <vt:lpstr>Презентация PowerPoint</vt:lpstr>
      <vt:lpstr>How did we approach the problem?</vt:lpstr>
      <vt:lpstr>COLLECTING DATA </vt:lpstr>
      <vt:lpstr>Презентация PowerPoint</vt:lpstr>
      <vt:lpstr>Thermal Imaging -Detection of fever and other body temperature fluctuations </vt:lpstr>
      <vt:lpstr>TWO INDISPENSABLE PARTS: REGISTRATION AND RECOGNITION OF EACH CATTLE</vt:lpstr>
      <vt:lpstr>Презентация PowerPoint</vt:lpstr>
      <vt:lpstr>Презентация PowerPoint</vt:lpstr>
      <vt:lpstr>Презентация PowerPoint</vt:lpstr>
      <vt:lpstr>DEMONSTRATION</vt:lpstr>
      <vt:lpstr>Promising AIs about cattle detection</vt:lpstr>
      <vt:lpstr>Future Works</vt:lpstr>
      <vt:lpstr>Under appreciation of computational technology in this field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TRACİNG AND DETECTING CATTLES</dc:title>
  <dc:creator>colette Yildirim</dc:creator>
  <cp:lastModifiedBy>PC</cp:lastModifiedBy>
  <cp:revision>5</cp:revision>
  <dcterms:created xsi:type="dcterms:W3CDTF">2022-04-09T15:52:21Z</dcterms:created>
  <dcterms:modified xsi:type="dcterms:W3CDTF">2022-04-11T05:53:09Z</dcterms:modified>
</cp:coreProperties>
</file>